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8" r:id="rId22"/>
    <p:sldId id="276" r:id="rId23"/>
    <p:sldId id="277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5FC4-6C80-4E2F-AEF4-B6D778C07834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AA9D4-8736-48FE-90D8-E0749413B86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5FC4-6C80-4E2F-AEF4-B6D778C07834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AA9D4-8736-48FE-90D8-E0749413B8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5FC4-6C80-4E2F-AEF4-B6D778C07834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AA9D4-8736-48FE-90D8-E0749413B8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5FC4-6C80-4E2F-AEF4-B6D778C07834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AA9D4-8736-48FE-90D8-E0749413B86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5FC4-6C80-4E2F-AEF4-B6D778C07834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AA9D4-8736-48FE-90D8-E0749413B8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5FC4-6C80-4E2F-AEF4-B6D778C07834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AA9D4-8736-48FE-90D8-E0749413B86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5FC4-6C80-4E2F-AEF4-B6D778C07834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AA9D4-8736-48FE-90D8-E0749413B86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5FC4-6C80-4E2F-AEF4-B6D778C07834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AA9D4-8736-48FE-90D8-E0749413B8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5FC4-6C80-4E2F-AEF4-B6D778C07834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AA9D4-8736-48FE-90D8-E0749413B8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5FC4-6C80-4E2F-AEF4-B6D778C07834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AA9D4-8736-48FE-90D8-E0749413B8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D5FC4-6C80-4E2F-AEF4-B6D778C07834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AA9D4-8736-48FE-90D8-E0749413B86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CDD5FC4-6C80-4E2F-AEF4-B6D778C07834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1AA9D4-8736-48FE-90D8-E0749413B86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4" y="4293097"/>
            <a:ext cx="7130653" cy="1641568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Семак Татьяна Юрьевна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Протвино, МБОУ «Гимназия»,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педагог,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</a:t>
            </a:r>
          </a:p>
          <a:p>
            <a:pPr algn="r"/>
            <a:r>
              <a:rPr lang="ru-RU" sz="1700" dirty="0" smtClean="0"/>
              <a:t>2018г.</a:t>
            </a:r>
            <a:endParaRPr lang="ru-RU" sz="1700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7992887" cy="338437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</a:t>
            </a:r>
            <a:r>
              <a:rPr lang="ru-RU" sz="18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ГОУ ВО МО </a:t>
            </a:r>
            <a:r>
              <a:rPr lang="ru-RU" sz="18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«Государственный </a:t>
            </a:r>
            <a:r>
              <a:rPr lang="ru-RU" sz="18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социально-гуманитарный </a:t>
            </a:r>
            <a:r>
              <a:rPr lang="ru-RU" sz="18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университет»</a:t>
            </a:r>
            <a:r>
              <a:rPr lang="ru-RU" sz="1800" b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ru-RU" sz="1800" b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/>
            </a:r>
            <a:br>
              <a:rPr lang="ru-RU" sz="1800" b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</a:br>
            <a:r>
              <a:rPr lang="ru-RU" sz="1800" b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Конкурс </a:t>
            </a:r>
            <a:r>
              <a:rPr lang="ru-RU" sz="1800" b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профессиональных инициатив </a:t>
            </a:r>
            <a:r>
              <a:rPr lang="ru-RU" sz="1800" b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/>
            </a:r>
            <a:br>
              <a:rPr lang="ru-RU" sz="1800" b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</a:br>
            <a:r>
              <a:rPr lang="ru-RU" sz="1800" b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«</a:t>
            </a:r>
            <a:r>
              <a:rPr lang="ru-RU" sz="1800" b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Социальный педагог, которого ждут</a:t>
            </a:r>
            <a:r>
              <a:rPr lang="ru-RU" sz="1800" b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!»</a:t>
            </a:r>
            <a:br>
              <a:rPr lang="ru-RU" sz="1800" b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0" dirty="0" smtClean="0">
                <a:solidFill>
                  <a:schemeClr val="accent2">
                    <a:lumMod val="75000"/>
                  </a:schemeClr>
                </a:solidFill>
              </a:rPr>
              <a:t>Проект профилактической работы с семьей «группы риска»</a:t>
            </a:r>
            <a:br>
              <a:rPr lang="ru-RU" sz="1800" b="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 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  <a:effectLst/>
              </a:rPr>
              <a:t>Арт – студия семейного творчества «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Гармония»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  <a:effectLst/>
              </a:rPr>
              <a:t/>
            </a:r>
            <a:br>
              <a:rPr lang="ru-RU" sz="2800" i="1" dirty="0">
                <a:solidFill>
                  <a:schemeClr val="accent2">
                    <a:lumMod val="75000"/>
                  </a:schemeClr>
                </a:solidFill>
                <a:effectLst/>
              </a:rPr>
            </a:br>
            <a:r>
              <a:rPr lang="ru-RU" sz="1600" dirty="0" smtClean="0">
                <a:effectLst/>
              </a:rPr>
              <a:t>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73752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424936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Цель проекта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</a:p>
          <a:p>
            <a:pPr algn="just"/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содействие восстановлению и гармонизации детско-родительских взаимоотношений при помощи арт-технологий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20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ru-RU" sz="20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Задачи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проекта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</a:p>
          <a:p>
            <a:pPr algn="just"/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разработать программу деятельности арт – студии; 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организовать деятельность арт-студии, как инновационной формы взаимодействия семьи и учреждения образования;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интегрировать творческий потенциал и семейный досуг;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развить духовно-нравственные отношения в семье через совместный организованный досуг;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выработать навык урегулирования конфликтов между детьми, а также детьми и их родителями;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обучить школьников и их родителей конструктивным способам общения, способности принимать согласованные решения и сотрудничать;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провести работу по профилактике правонарушений;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развивать социально-культурную активность детей и родителей.</a:t>
            </a:r>
          </a:p>
          <a:p>
            <a:pPr lvl="0"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570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92088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Функции проекта: </a:t>
            </a:r>
            <a:endParaRPr lang="ru-RU" sz="28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sz="28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рекреационная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, развлекательная, познавательная, коррекционная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just"/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Инновация проекта определяется: </a:t>
            </a:r>
            <a:endParaRPr lang="ru-RU" sz="28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разработкой программы деятельности арт-студии семейного творчества на базе учреждения образования;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профилактической и коррекционной работой с детьми и семьями «группы риска», основанной на арт-технологиях (игротерапии, куклотерапии, театрализации, форум-театре).</a:t>
            </a:r>
          </a:p>
        </p:txBody>
      </p:sp>
    </p:spTree>
    <p:extLst>
      <p:ext uri="{BB962C8B-B14F-4D97-AF65-F5344CB8AC3E}">
        <p14:creationId xmlns:p14="http://schemas.microsoft.com/office/powerpoint/2010/main" val="380329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5013176"/>
            <a:ext cx="6552728" cy="151216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i="1" dirty="0">
                <a:solidFill>
                  <a:srgbClr val="7030A0"/>
                </a:solidFill>
                <a:effectLst/>
              </a:rPr>
              <a:t>Арт – студия </a:t>
            </a:r>
            <a:r>
              <a:rPr lang="ru-RU" sz="2800" i="1" dirty="0" smtClean="0">
                <a:solidFill>
                  <a:srgbClr val="7030A0"/>
                </a:solidFill>
                <a:effectLst/>
              </a:rPr>
              <a:t/>
            </a:r>
            <a:br>
              <a:rPr lang="ru-RU" sz="2800" i="1" dirty="0" smtClean="0">
                <a:solidFill>
                  <a:srgbClr val="7030A0"/>
                </a:solidFill>
                <a:effectLst/>
              </a:rPr>
            </a:br>
            <a:r>
              <a:rPr lang="ru-RU" sz="2800" i="1" dirty="0" smtClean="0">
                <a:solidFill>
                  <a:srgbClr val="7030A0"/>
                </a:solidFill>
                <a:effectLst/>
              </a:rPr>
              <a:t>семейного </a:t>
            </a:r>
            <a:r>
              <a:rPr lang="ru-RU" sz="2800" i="1" dirty="0">
                <a:solidFill>
                  <a:srgbClr val="7030A0"/>
                </a:solidFill>
                <a:effectLst/>
              </a:rPr>
              <a:t>творчества </a:t>
            </a:r>
            <a:r>
              <a:rPr lang="ru-RU" sz="2800" i="1" dirty="0" smtClean="0">
                <a:solidFill>
                  <a:srgbClr val="7030A0"/>
                </a:solidFill>
                <a:effectLst/>
              </a:rPr>
              <a:t/>
            </a:r>
            <a:br>
              <a:rPr lang="ru-RU" sz="2800" i="1" dirty="0" smtClean="0">
                <a:solidFill>
                  <a:srgbClr val="7030A0"/>
                </a:solidFill>
                <a:effectLst/>
              </a:rPr>
            </a:br>
            <a:r>
              <a:rPr lang="ru-RU" sz="2800" i="1" dirty="0" smtClean="0">
                <a:solidFill>
                  <a:srgbClr val="7030A0"/>
                </a:solidFill>
                <a:effectLst/>
              </a:rPr>
              <a:t>«</a:t>
            </a:r>
            <a:r>
              <a:rPr lang="ru-RU" sz="2800" i="1" dirty="0">
                <a:solidFill>
                  <a:srgbClr val="7030A0"/>
                </a:solidFill>
                <a:effectLst/>
              </a:rPr>
              <a:t>Гармония»</a:t>
            </a:r>
            <a:r>
              <a:rPr lang="ru-RU" sz="2800" dirty="0">
                <a:solidFill>
                  <a:srgbClr val="7030A0"/>
                </a:solidFill>
                <a:effectLst/>
              </a:rPr>
              <a:t/>
            </a:r>
            <a:br>
              <a:rPr lang="ru-RU" sz="2800" dirty="0">
                <a:solidFill>
                  <a:srgbClr val="7030A0"/>
                </a:solidFill>
                <a:effectLst/>
              </a:rPr>
            </a:b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4" name="Объект 3" descr="C:\Users\Галина\Desktop\dollarphotoclub_59255578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2656"/>
            <a:ext cx="5328592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720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980728"/>
            <a:ext cx="6955175" cy="4968552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/>
              <a:t>Фото – репортаж </a:t>
            </a:r>
            <a:br>
              <a:rPr lang="ru-RU" sz="3200" dirty="0" smtClean="0"/>
            </a:br>
            <a:r>
              <a:rPr lang="ru-RU" sz="3200" dirty="0" smtClean="0"/>
              <a:t>деятельности арт-студии </a:t>
            </a:r>
            <a:br>
              <a:rPr lang="ru-RU" sz="3200" dirty="0" smtClean="0"/>
            </a:br>
            <a:r>
              <a:rPr lang="ru-RU" sz="3200" dirty="0" smtClean="0"/>
              <a:t>семейного творчества «Гармония»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2400" dirty="0" smtClean="0"/>
              <a:t>Фрагменты встречи</a:t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ru-RU" sz="2400" dirty="0"/>
              <a:t>участников арт-студии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семейного </a:t>
            </a:r>
            <a:r>
              <a:rPr lang="ru-RU" sz="2400" dirty="0"/>
              <a:t>творчества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5715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996952"/>
            <a:ext cx="6512511" cy="2952328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 этап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Теоретический: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dirty="0">
                <a:effectLst/>
              </a:rPr>
              <a:t>Как научить ребенка (подростка) правильно разрешать конфликты</a:t>
            </a:r>
            <a:br>
              <a:rPr lang="ru-RU" sz="2800" dirty="0">
                <a:effectLst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6732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endParaRPr lang="ru-RU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5" r="14662"/>
          <a:stretch/>
        </p:blipFill>
        <p:spPr bwMode="auto">
          <a:xfrm rot="20682012">
            <a:off x="690402" y="597025"/>
            <a:ext cx="3447574" cy="2812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3"/>
          <a:stretch/>
        </p:blipFill>
        <p:spPr bwMode="auto">
          <a:xfrm rot="934961">
            <a:off x="4884587" y="437505"/>
            <a:ext cx="3473799" cy="3019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1517">
            <a:off x="4947284" y="3752753"/>
            <a:ext cx="3733674" cy="2800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9239">
            <a:off x="935096" y="3543898"/>
            <a:ext cx="3877389" cy="290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509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780928"/>
            <a:ext cx="6955175" cy="324036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 этап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Практический:</a:t>
            </a:r>
            <a:b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/>
              </a:rPr>
              <a:t>«Умей сказать «НЕТ»!»</a:t>
            </a:r>
            <a:br>
              <a:rPr lang="ru-RU" sz="2800" dirty="0">
                <a:solidFill>
                  <a:schemeClr val="accent2">
                    <a:lumMod val="75000"/>
                  </a:schemeClr>
                </a:solidFill>
                <a:effectLst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«Спайс. Последствия употребления»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6114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5733256"/>
            <a:ext cx="6408712" cy="792088"/>
          </a:xfrm>
        </p:spPr>
        <p:txBody>
          <a:bodyPr/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</a:rPr>
              <a:t>Подготовка мероприятия. </a:t>
            </a:r>
            <a:br>
              <a:rPr lang="ru-RU" sz="22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</a:rPr>
              <a:t>Материалы. Оборудование.</a:t>
            </a:r>
            <a:endParaRPr lang="ru-RU" sz="22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09" y="188640"/>
            <a:ext cx="4320482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8640"/>
            <a:ext cx="4210546" cy="3157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09" y="3789040"/>
            <a:ext cx="3888432" cy="291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478" y="3248980"/>
            <a:ext cx="3672408" cy="2538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701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143000" y="332656"/>
            <a:ext cx="3346704" cy="1038626"/>
          </a:xfrm>
        </p:spPr>
        <p:txBody>
          <a:bodyPr/>
          <a:lstStyle/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>Знакомство. </a:t>
            </a:r>
          </a:p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>Развитие навыка конструктивного общения с людьми.</a:t>
            </a: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7302" y="260648"/>
            <a:ext cx="3346704" cy="1110634"/>
          </a:xfrm>
        </p:spPr>
        <p:txBody>
          <a:bodyPr/>
          <a:lstStyle/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>Тактильная коммуникация, необходимая для гармонизации внутрисемейных отношений.</a:t>
            </a: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131840" y="5229200"/>
            <a:ext cx="5832648" cy="1296144"/>
          </a:xfrm>
        </p:spPr>
        <p:txBody>
          <a:bodyPr/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РАЗОГРЕВ. </a:t>
            </a:r>
            <a:br>
              <a:rPr lang="ru-RU" sz="2200" dirty="0" smtClean="0">
                <a:solidFill>
                  <a:schemeClr val="bg2">
                    <a:lumMod val="50000"/>
                  </a:schemeClr>
                </a:solidFill>
                <a:effectLst/>
              </a:rPr>
            </a:br>
            <a:r>
              <a:rPr lang="ru-RU" sz="22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Упражнения, снимающие напряжение. Настройка на активную коммуникацию.</a:t>
            </a:r>
            <a:endParaRPr lang="ru-RU" sz="22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9"/>
            <a:ext cx="3960440" cy="297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412776"/>
            <a:ext cx="4247455" cy="3185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4149079"/>
            <a:ext cx="3275409" cy="2548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744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4604494"/>
            <a:ext cx="3456384" cy="1992858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ДЕЙСТВИЕ.</a:t>
            </a:r>
            <a:b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Творческая коммуникация.</a:t>
            </a:r>
            <a:b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Работа в команде.</a:t>
            </a:r>
            <a:b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Применение техники </a:t>
            </a:r>
            <a:b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арт-терапии.</a:t>
            </a:r>
            <a:endParaRPr lang="ru-RU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346450" cy="250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39461"/>
            <a:ext cx="3346450" cy="250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979" y="116632"/>
            <a:ext cx="2466628" cy="328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08920"/>
            <a:ext cx="2843361" cy="379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881" y="2708920"/>
            <a:ext cx="345638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259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340768"/>
            <a:ext cx="7848872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Важнейшей задачей воспитательной деятельности образовательных организаций в современных условиях является 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формирование у обучающихся навыков построения межличностных контактов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endParaRPr lang="ru-RU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конструктивного 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</a:rPr>
              <a:t>разрешения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возникающих 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конфликтов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90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5517232"/>
            <a:ext cx="4464496" cy="1036414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Кукольный Форум-театр</a:t>
            </a:r>
            <a:endParaRPr lang="ru-RU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56" y="188640"/>
            <a:ext cx="3346450" cy="250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6632"/>
            <a:ext cx="3346450" cy="250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45024"/>
            <a:ext cx="3878164" cy="2908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508" y="2348880"/>
            <a:ext cx="2976331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750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Форум. Обсуждение каждой сцены.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656"/>
            <a:ext cx="4633382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219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5085184"/>
            <a:ext cx="6480720" cy="1008112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Характерные персонажи – продукт коллективного семейного творчества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8" r="1784" b="2587"/>
          <a:stretch/>
        </p:blipFill>
        <p:spPr bwMode="auto">
          <a:xfrm>
            <a:off x="255322" y="682388"/>
            <a:ext cx="5940762" cy="4285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35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96136" y="5589240"/>
            <a:ext cx="3240360" cy="1080120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Передача полезной информации.</a:t>
            </a:r>
            <a:b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Просмотр слайдов о вреде спайса.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3" r="13847"/>
          <a:stretch/>
        </p:blipFill>
        <p:spPr>
          <a:xfrm rot="20866192">
            <a:off x="330826" y="300038"/>
            <a:ext cx="3094101" cy="2439903"/>
          </a:xfrm>
        </p:spPr>
      </p:pic>
      <p:pic>
        <p:nvPicPr>
          <p:cNvPr id="1029" name="Picture 5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1" r="14499"/>
          <a:stretch/>
        </p:blipFill>
        <p:spPr>
          <a:xfrm rot="701085">
            <a:off x="5458523" y="259808"/>
            <a:ext cx="3346450" cy="2634898"/>
          </a:xfr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1" r="14853"/>
          <a:stretch/>
        </p:blipFill>
        <p:spPr bwMode="auto">
          <a:xfrm rot="20656799">
            <a:off x="268822" y="2774231"/>
            <a:ext cx="2973161" cy="2418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3" r="14086"/>
          <a:stretch/>
        </p:blipFill>
        <p:spPr bwMode="auto">
          <a:xfrm rot="745371">
            <a:off x="5901649" y="2456128"/>
            <a:ext cx="3081467" cy="2397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9" t="23534"/>
          <a:stretch/>
        </p:blipFill>
        <p:spPr bwMode="auto">
          <a:xfrm>
            <a:off x="2950535" y="1649001"/>
            <a:ext cx="3307612" cy="2033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535" y="3689538"/>
            <a:ext cx="3260443" cy="2445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70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5733256"/>
            <a:ext cx="4885928" cy="504056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Обратная связь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10" y="332656"/>
            <a:ext cx="4161590" cy="5713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306181"/>
            <a:ext cx="3952882" cy="542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0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82809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Предлагаемый проект удовлетворяет познавательный интерес детей и реализует их потребность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выражать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себя, свои мысли и чувства. </a:t>
            </a:r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Активные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виды деятельности и формы работы с детьми позволяют наиболее полно раскрыться лучшим индивидуальным качествам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подростка,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развить ему свои способности; позволяют лучше узнать себя и свои возможности как личности, и, конечно, способствуют самореализации и художественному самовыражению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Предлагаемый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проект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позволяет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 обучить участников арт-студии конструктивным способам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общения, 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кооперировать воспитательные возможности родителей, создать условия для обмена педагогическим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опытом, выработать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навык урегулирования семейных и школьных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конфликтов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637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 smtClean="0"/>
              <a:t>Спасибо за внимание!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30860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60648"/>
            <a:ext cx="763284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К сожалению, в современных условиях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дети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, зачастую,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не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в полной мере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получают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от взрослых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(родителей и педагогов)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поддержку и примеры поведения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, обеспечивающие конструктивный выход из конфликтных ситуаций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r>
              <a:rPr lang="ru-RU" sz="2400" dirty="0"/>
              <a:t> </a:t>
            </a:r>
            <a:endParaRPr lang="ru-RU" sz="2400" dirty="0" smtClean="0"/>
          </a:p>
          <a:p>
            <a:pPr algn="ctr"/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*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2400" dirty="0"/>
              <a:t>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Родители, не обладая навыками педагогического взаимодействия, не владея знаниями о возрастных психологических особенностях, не знают, как выстроить эффективную систему воспитания в семье.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*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С такими проблемами могут столкнуться и во внешне благополучных семьях при отсутствии гармоничных отношений и взаимопонимания между поколениями.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42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052736"/>
            <a:ext cx="626469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Процессу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восстановления цивилизованных межличностных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«ребенок-ребенок» или  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«ребенок-родитель» коммуникаций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благоприятствуют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восстановительные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технологии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(предлагаемого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арт-проекта семейного творчества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),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в ходе которых разнообразные отношения и поступки детей, их родителей при поддержке специалистов становятся предметом конструктивного обсуждения, как со стороны самих подростков, так и со стороны родителей.</a:t>
            </a:r>
          </a:p>
        </p:txBody>
      </p:sp>
    </p:spTree>
    <p:extLst>
      <p:ext uri="{BB962C8B-B14F-4D97-AF65-F5344CB8AC3E}">
        <p14:creationId xmlns:p14="http://schemas.microsoft.com/office/powerpoint/2010/main" val="369855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04664"/>
            <a:ext cx="72728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В процессе участия в арт-студии семейного творчества реализуются такие ценности как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</a:p>
          <a:p>
            <a:pPr algn="just"/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помощь, взаимная поддержка и сопричастность людей;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мирное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сосуществование;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свободное и безопасное для участников обсуждение проблем в процессе игры;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восстановление и укрепление позитивных связей между людьми;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сглаживание или полное нивелирование травматических и болезненных ситуаций при помощи арт-технологий;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принятие участниками ответственности за происходящее.</a:t>
            </a:r>
          </a:p>
        </p:txBody>
      </p:sp>
    </p:spTree>
    <p:extLst>
      <p:ext uri="{BB962C8B-B14F-4D97-AF65-F5344CB8AC3E}">
        <p14:creationId xmlns:p14="http://schemas.microsoft.com/office/powerpoint/2010/main" val="79308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20688"/>
            <a:ext cx="73448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В процессе работы арт-студии семейного творчества педагог-специалист осуществляет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</a:p>
          <a:p>
            <a:pPr algn="just"/>
            <a:endParaRPr lang="ru-RU" sz="2000" b="1" dirty="0">
              <a:solidFill>
                <a:schemeClr val="bg2">
                  <a:lumMod val="50000"/>
                </a:schemeClr>
              </a:solidFill>
            </a:endParaRP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обучение школьников и их родителей конструктивным способам общения, способности принимать согласованные решения и сотрудничать - прежде всего, через опыт решения реальных конфликтных ситуаций;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развитие духовно-нравственных отношений в семье через совместный организованный досуг;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урегулирование конфликтов между детьми, а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также детьми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и их родителями;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согласование позиций и интересов детей, родителей и педагогов по отношению к образовательному процессу;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организацию условий для обмена опытом воспитания между родителями;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первичную профилактику, когда явного конфликта нет, но есть риск его возникновения в дальнейшем;</a:t>
            </a:r>
          </a:p>
          <a:p>
            <a:pPr marL="342900" lvl="0" indent="-34290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вторичную профилактику и работу с правонарушениями.</a:t>
            </a:r>
          </a:p>
        </p:txBody>
      </p:sp>
    </p:spTree>
    <p:extLst>
      <p:ext uri="{BB962C8B-B14F-4D97-AF65-F5344CB8AC3E}">
        <p14:creationId xmlns:p14="http://schemas.microsoft.com/office/powerpoint/2010/main" val="92184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20688"/>
            <a:ext cx="7848872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Семейный досуг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– это часть социального времени семьи, которая используется для сохранения, восстановления и развития физических </a:t>
            </a:r>
            <a:endParaRPr lang="ru-RU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и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духовных потребностей, </a:t>
            </a:r>
            <a:endParaRPr lang="ru-RU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интеллектуального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совершенствования, </a:t>
            </a:r>
            <a:endParaRPr lang="ru-RU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сохранения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благоприятного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климата. </a:t>
            </a:r>
          </a:p>
          <a:p>
            <a:pPr algn="ctr"/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С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овместный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семейный досуг </a:t>
            </a:r>
            <a:endParaRPr lang="ru-RU" sz="24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является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достаточно совершенным </a:t>
            </a:r>
            <a:endParaRPr lang="ru-RU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механизмом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сплочения членов семьи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endParaRPr lang="ru-RU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разрешения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конфликтов, </a:t>
            </a:r>
            <a:endParaRPr lang="ru-RU" sz="24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достижения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общих целей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и ценностей.  </a:t>
            </a:r>
            <a:endParaRPr lang="ru-RU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Он 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дает возможность каждому члену современной семьи развивать многие стороны своей личности, </a:t>
            </a:r>
            <a:endParaRPr lang="ru-RU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в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том числе собственный талант.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454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76672"/>
            <a:ext cx="777686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dirty="0" smtClean="0"/>
          </a:p>
          <a:p>
            <a:pPr algn="ctr"/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Предлагаемый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арт-проект семейного творчества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позволяет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кооперировать воспитательные возможности родителей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, создавать условия для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обмена педагогическим опытом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, организовывать богатую по формам и содержанию жизнь самодеятельного объединения. </a:t>
            </a:r>
            <a:endParaRPr lang="ru-RU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Важная деталь арт-проекта заключается в том, 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что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субъектом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организации объединения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семейно-педагогической ориентации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могут быть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как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профессиональные педагоги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endParaRPr lang="ru-RU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так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и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сами родители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4977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20688"/>
            <a:ext cx="756084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Прибегая к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арт-технологиям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, используя методику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форум-тетра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куклотерапии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, педагог-специалист помогает состояться ценным для человеческого сообщества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восстановительным действиям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: осознанию, раскаянию, прощению, заглаживанию вреда, планированию своего будущего, восстановлению отношений - действиям, которые в силу определенных обстоятельств были невозможны без 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вмешательства нейтральных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ведущих, профессиональные действия которых позволяют принять решения участникам.</a:t>
            </a:r>
          </a:p>
        </p:txBody>
      </p:sp>
    </p:spTree>
    <p:extLst>
      <p:ext uri="{BB962C8B-B14F-4D97-AF65-F5344CB8AC3E}">
        <p14:creationId xmlns:p14="http://schemas.microsoft.com/office/powerpoint/2010/main" val="133065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189</TotalTime>
  <Words>822</Words>
  <Application>Microsoft Office PowerPoint</Application>
  <PresentationFormat>Экран (4:3)</PresentationFormat>
  <Paragraphs>90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Воздушный поток</vt:lpstr>
      <vt:lpstr>           ГОУ ВО МО «Государственный социально-гуманитарный университет»  Конкурс профессиональных инициатив  «Социальный педагог, которого ждут!»   Проект профилактической работы с семьей «группы риска»    Арт – студия семейного творчества «Гармония»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Арт – студия  семейного творчества  «Гармония» </vt:lpstr>
      <vt:lpstr>Фото – репортаж  деятельности арт-студии  семейного творчества «Гармония»    Фрагменты встречи  участников арт-студии  семейного творчества </vt:lpstr>
      <vt:lpstr>1 этап  Теоретический:  Как научить ребенка (подростка) правильно разрешать конфликты </vt:lpstr>
      <vt:lpstr>Презентация PowerPoint</vt:lpstr>
      <vt:lpstr>2 этап  Практический:  «Умей сказать «НЕТ»!» «Спайс. Последствия употребления»   </vt:lpstr>
      <vt:lpstr>Подготовка мероприятия.  Материалы. Оборудование.</vt:lpstr>
      <vt:lpstr>РАЗОГРЕВ.  Упражнения, снимающие напряжение. Настройка на активную коммуникацию.</vt:lpstr>
      <vt:lpstr>ДЕЙСТВИЕ. Творческая коммуникация. Работа в команде. Применение техники  арт-терапии.</vt:lpstr>
      <vt:lpstr>Кукольный Форум-театр</vt:lpstr>
      <vt:lpstr>Форум. Обсуждение каждой сцены.</vt:lpstr>
      <vt:lpstr>Характерные персонажи – продукт коллективного семейного творчества</vt:lpstr>
      <vt:lpstr>Передача полезной информации. Просмотр слайдов о вреде спайса.</vt:lpstr>
      <vt:lpstr>Обратная связь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ГОУ ВО МО «Государственный социально-гуманитарный университет»  Проект профилактической работы с семьей «группы риска»    Арт – студия семейного творчества «Гармония»</dc:title>
  <dc:creator>Галина</dc:creator>
  <cp:lastModifiedBy>Галина</cp:lastModifiedBy>
  <cp:revision>21</cp:revision>
  <dcterms:created xsi:type="dcterms:W3CDTF">2018-03-06T09:56:24Z</dcterms:created>
  <dcterms:modified xsi:type="dcterms:W3CDTF">2018-03-12T12:02:30Z</dcterms:modified>
</cp:coreProperties>
</file>